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257" r:id="rId3"/>
    <p:sldId id="258" r:id="rId4"/>
    <p:sldId id="262" r:id="rId5"/>
    <p:sldId id="263" r:id="rId6"/>
    <p:sldId id="264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8" r:id="rId16"/>
    <p:sldId id="279" r:id="rId17"/>
    <p:sldId id="318" r:id="rId18"/>
    <p:sldId id="280" r:id="rId19"/>
    <p:sldId id="281" r:id="rId20"/>
    <p:sldId id="283" r:id="rId21"/>
    <p:sldId id="282" r:id="rId22"/>
    <p:sldId id="285" r:id="rId23"/>
    <p:sldId id="286" r:id="rId24"/>
    <p:sldId id="287" r:id="rId25"/>
    <p:sldId id="288" r:id="rId26"/>
    <p:sldId id="289" r:id="rId27"/>
    <p:sldId id="290" r:id="rId28"/>
    <p:sldId id="298" r:id="rId29"/>
    <p:sldId id="292" r:id="rId30"/>
    <p:sldId id="299" r:id="rId31"/>
    <p:sldId id="291" r:id="rId32"/>
    <p:sldId id="300" r:id="rId33"/>
    <p:sldId id="293" r:id="rId34"/>
    <p:sldId id="294" r:id="rId35"/>
    <p:sldId id="302" r:id="rId36"/>
    <p:sldId id="304" r:id="rId37"/>
    <p:sldId id="305" r:id="rId38"/>
    <p:sldId id="306" r:id="rId39"/>
    <p:sldId id="307" r:id="rId40"/>
    <p:sldId id="309" r:id="rId41"/>
    <p:sldId id="310" r:id="rId42"/>
    <p:sldId id="311" r:id="rId43"/>
    <p:sldId id="312" r:id="rId44"/>
    <p:sldId id="319" r:id="rId45"/>
    <p:sldId id="320" r:id="rId46"/>
    <p:sldId id="313" r:id="rId47"/>
    <p:sldId id="314" r:id="rId48"/>
    <p:sldId id="321" r:id="rId49"/>
    <p:sldId id="315" r:id="rId50"/>
    <p:sldId id="316" r:id="rId51"/>
    <p:sldId id="32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25B00"/>
    <a:srgbClr val="EF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Тарас\Desktop\Портрети працівників ЦПРПП на нову візитку (КОЛО)\Лого быле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141"/>
            <a:ext cx="1692776" cy="1688309"/>
          </a:xfrm>
          <a:prstGeom prst="rect">
            <a:avLst/>
          </a:prstGeom>
          <a:noFill/>
          <a:effectLst>
            <a:glow rad="647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08520" y="5949280"/>
            <a:ext cx="620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 05. 11. 2021 р.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проведення: 13.30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691680" y="3013305"/>
            <a:ext cx="6120680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Сучасні</a:t>
            </a: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форми</a:t>
            </a:r>
            <a:r>
              <a:rPr lang="ru-RU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організації</a:t>
            </a: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>
              <a:buNone/>
            </a:pP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освітнього</a:t>
            </a: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процесу</a:t>
            </a:r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в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закладі</a:t>
            </a: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дошкільної</a:t>
            </a:r>
            <a:r>
              <a:rPr lang="ru-RU" sz="36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освіти</a:t>
            </a:r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21966"/>
            <a:ext cx="6012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установа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професійного розвитку педагогічних працівників Вінницької міської ради»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3989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Методичне об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єднання для вихователів молодших груп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дошкільної освіти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Вінницької територіальної громади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8331" y="5011520"/>
            <a:ext cx="224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подіум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31E4F7-CFF8-4F53-836B-8DF14CA0A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5" y="4791571"/>
            <a:ext cx="1944463" cy="194446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61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170576" y="-271099"/>
            <a:ext cx="5650992" cy="1207509"/>
          </a:xfrm>
        </p:spPr>
        <p:txBody>
          <a:bodyPr/>
          <a:lstStyle/>
          <a:p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b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1783" y="33265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 діяльність — 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86221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основі проектної діяльності лежить самостійна діяльність дітей:  </a:t>
            </a:r>
          </a:p>
          <a:p>
            <a:pPr algn="ctr"/>
            <a:r>
              <a:rPr lang="uk-UA" sz="2000" b="1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досл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ідницька,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пізнавальна,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продуктивна.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екологічний проект для дітей групи раннього віку | Інші методичні  матеріали. Еколог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9458"/>
            <a:ext cx="3672408" cy="275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роект &amp;quot;Квітник-город на підвіконні&amp;quot; старша група &amp;quot;Сонечко&amp;quot; 2018 -  Донецький дошкільний навчальний заклад (ясла-садок) №2 Донецької селищної  ради Балаклійського р-ну Харківської об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64" y="3861048"/>
            <a:ext cx="3824291" cy="2875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63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Проєктну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відрізняє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b="1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920" y="1657860"/>
            <a:ext cx="8116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Aharoni" pitchFamily="2" charset="-79"/>
              </a:rPr>
              <a:t> 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3945" y="2204864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нежорстке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варіатив­ність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920" y="284262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приносить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utoShape 2" descr="Дитячий садок. Короткостроковий проект у 2 молодшій групі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Users\User\Desktop\decc9624a3086151a29318e15f275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6" y="3962076"/>
            <a:ext cx="383082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14" y="3544306"/>
            <a:ext cx="3300171" cy="247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Проект з патріотичного виховання дітей на тему «Моя квітуча Батьківщина» |  Інші методичні матеріали. Дошкілл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68" y="4293097"/>
            <a:ext cx="3211773" cy="2408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20688"/>
            <a:ext cx="61926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проєктної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296" y="1395817"/>
            <a:ext cx="49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000" b="1" cap="sm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сформульоване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360" y="2265153"/>
            <a:ext cx="4475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діяль­ність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6518" y="2852936"/>
            <a:ext cx="4909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вихователем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одним;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9308" y="3776846"/>
            <a:ext cx="5976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як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знайдений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проекту.</a:t>
            </a:r>
          </a:p>
        </p:txBody>
      </p:sp>
      <p:pic>
        <p:nvPicPr>
          <p:cNvPr id="15362" name="Picture 2" descr="Пошуково-дослідницька діяльність в ДНЗ - ОДЕСЬКИЙ ДОШКІЛЬНИЙ НАВЧАЛЬНИЙ  ЗАКЛАД &amp;quot;ЯСЛА - САДОК&amp;quot; №145 ОДЕСЬКОЇ МІСЬКОЇ РАДИ ОДЕСЬКОЇ ОБЛАС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85734"/>
            <a:ext cx="3373870" cy="253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Екологічний проект «Властивості води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68" y="3560821"/>
            <a:ext cx="3890156" cy="291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940" y="3295965"/>
            <a:ext cx="6675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 рольові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творчі види проектів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7200" y="309682"/>
            <a:ext cx="459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Молодший  дошкільний вік</a:t>
            </a:r>
            <a:r>
              <a:rPr lang="uk-UA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6501" y="1080678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 за результатом 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продуктивної діяльності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840" y="2193135"/>
            <a:ext cx="5588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мініпроєкти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організовуються частіше за участю бать­ків або спільно 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батьками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335" y="1080678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Дитячі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 за тривалістю </a:t>
            </a:r>
          </a:p>
        </p:txBody>
      </p:sp>
      <p:sp>
        <p:nvSpPr>
          <p:cNvPr id="10" name="AutoShape 2" descr="Соціально-творчий проект «Мій улюблений дитсадок» (середня група). Творчий  проект в середній групі «Різнокольорова тиждень Інтерактивний проект в  середній груп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Дитячий садок. Короткостроковий проект у 2 молодшій групі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0" name="Picture 8" descr="C:\Users\User\Desktop\5dcc129ccd1ca364179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32890"/>
            <a:ext cx="4532236" cy="2549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Впровадження проекту в ДНЗ №4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11" descr="C:\Users\User\Desktop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41309"/>
            <a:ext cx="2592288" cy="3456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User\Desktop\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6" y="4167416"/>
            <a:ext cx="3585399" cy="268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327" y="1318931"/>
            <a:ext cx="7596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початковій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Міра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5327" y="3861048"/>
            <a:ext cx="6503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Стежить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дотриман­ням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обумовлених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8945" y="2146853"/>
            <a:ext cx="5203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327" y="2628477"/>
            <a:ext cx="5022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5327" y="3028587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опрацьовувати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327" y="4643552"/>
            <a:ext cx="7623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органі­зовує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оцінюван­ні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58" name="Picture 2" descr="Дітей треба любити, – вихователька про свою професі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31" y="1861975"/>
            <a:ext cx="3631619" cy="2421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Дітей треба любити, – вихователька про свою професі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62" y="4205164"/>
            <a:ext cx="4015979" cy="267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750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3805" y="13791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000" y="425028"/>
            <a:ext cx="8188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проєктної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720" y="1907719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проблему проекту, сюжетно-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си­туацію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774489"/>
            <a:ext cx="4687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мету,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39481" y="4172199"/>
            <a:ext cx="5130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3613205"/>
            <a:ext cx="5032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65126" y="4691158"/>
            <a:ext cx="5918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прогулянок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темою проекту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8680" y="5825671"/>
            <a:ext cx="6175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варіативність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3932" y="425028"/>
            <a:ext cx="8188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проєктної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43" y="2132856"/>
            <a:ext cx="61744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Постанов­ка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9860" y="1461109"/>
            <a:ext cx="2071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46047" y="3284984"/>
            <a:ext cx="5343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над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3933056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2206" y="4653136"/>
            <a:ext cx="6092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постановка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7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3932" y="425028"/>
            <a:ext cx="8188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Критеріальні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проєктної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9328" y="1692094"/>
            <a:ext cx="87849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27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31470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наявність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освітньої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проблеми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, яка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відповідає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запитам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та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інтересам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uk-UA" spc="15" dirty="0">
                <a:solidFill>
                  <a:srgbClr val="000000"/>
                </a:solidFill>
                <a:latin typeface="Times New Roman" panose="02020603050405020304" pitchFamily="18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дітей;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моделювання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умов для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виявлення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проблеми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вихованцями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32508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21945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дослідницький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характер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розв’язання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проблеми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31470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презентація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проекту;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460153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</a:pP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постановка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проблеми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пошук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шляхів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розв’язання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проблеми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5363" y="5229200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28295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прикладне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значення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результату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проектної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  <a:p>
            <a:pPr marL="342900" marR="127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25120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педагогічна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цінність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проектної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(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здобуття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знань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,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оволодіння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уміннями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,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розвиток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особистих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якостей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тощо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).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115868"/>
            <a:ext cx="5805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27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28295" algn="l"/>
              </a:tabLst>
            </a:pPr>
            <a:r>
              <a:rPr lang="uk-UA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н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адання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можливостей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для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самовираження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кожного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учасника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проекту;</a:t>
            </a:r>
            <a:endParaRPr lang="ru-RU" sz="1000" spc="30" dirty="0"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325120" algn="l"/>
              </a:tabLst>
            </a:pP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самостійність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у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процесі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пошукової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pc="30" dirty="0" err="1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роботи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;</a:t>
            </a:r>
            <a:endParaRPr lang="ru-RU" sz="1000" spc="3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Bookman Old Style" panose="02050604050505020204" pitchFamily="18" charset="0"/>
            </a:endParaRPr>
          </a:p>
        </p:txBody>
      </p:sp>
      <p:sp>
        <p:nvSpPr>
          <p:cNvPr id="14" name="Улыбающееся лицо 13"/>
          <p:cNvSpPr/>
          <p:nvPr/>
        </p:nvSpPr>
        <p:spPr>
          <a:xfrm>
            <a:off x="198409" y="1779629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1763688" y="5399680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1923665" y="3406174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>
            <a:off x="967475" y="263522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532148" y="430035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417" y="546192"/>
            <a:ext cx="3274824" cy="442805"/>
          </a:xfrm>
        </p:spPr>
        <p:txBody>
          <a:bodyPr/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ПРОГУЛЯНКА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4950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руховій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7251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оптимальний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для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базових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Прогулянки з дітьми в місті: як одягати? - Gorgany P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5" y="3140968"/>
            <a:ext cx="3960609" cy="2643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98" y="404664"/>
            <a:ext cx="3043617" cy="405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5" y="836313"/>
            <a:ext cx="5811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будівельно-конструктивні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сюжетно-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рольові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60338"/>
            <a:ext cx="4982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прогулянки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Значення прогулянки в розвитку дітей дошкільного віку - ДНЗ №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30" y="3538878"/>
            <a:ext cx="2900270" cy="285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ЗОЛОТА ОСІНЬ&amp;quot; В &amp;quot;ЛІСОВІЙ КАЗЦІ&amp;quot;: РОЗВИВАЮЧА ПРОГУЛЯНКА З ДІТЬМИ ВОСЕНИ  (ФОТО) » Мошнівська ТГ - офіційний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3" y="4581128"/>
            <a:ext cx="3376675" cy="2126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Як організувати прогулянку в ДНЗ весело і корис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1" name="Picture 7" descr="C:\Users\User\Desktop\DNZ_LADONKY_PROGULJANKY2-1024x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92" y="829907"/>
            <a:ext cx="3815945" cy="2541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9243" y="16417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2879" y="2143163"/>
            <a:ext cx="3641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експериментування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7091" y="36625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/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зорієнтоване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48350" y="31340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на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33318" y="4274320"/>
            <a:ext cx="260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1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7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583429"/>
            <a:ext cx="105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Надихає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77466" y="920881"/>
            <a:ext cx="175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Дарує відчуття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єдності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4399" y="155523"/>
            <a:ext cx="3131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</a:t>
            </a:r>
            <a:endParaRPr lang="ru-RU" sz="2800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71157"/>
            <a:ext cx="2648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 змогу налагодити взаємодію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91369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  та посилює енергію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 творчої діяльності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469" y="3913698"/>
            <a:ext cx="2733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 повагу до іншої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зору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анкові зустрічі &amp;quot;Великодні свята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72036"/>
            <a:ext cx="3828357" cy="27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2202894" cy="567175"/>
          </a:xfrm>
        </p:spPr>
        <p:txBody>
          <a:bodyPr/>
          <a:lstStyle/>
          <a:p>
            <a:r>
              <a:rPr lang="uk-UA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</a:t>
            </a:r>
            <a:endParaRPr lang="ru-RU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759" y="1080685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особлива  форма організованої освітньої діяльності, що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заключається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взаємозв’язках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тваринами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532" name="Picture 4" descr="Фотозвіт екскурсії в осінній па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9" y="2711901"/>
            <a:ext cx="3861525" cy="2894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Экскурсия, как форма обучения детей дошкольного возраста. | Образовательная  социальная сеть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7" name="Picture 9" descr="C:\Users\User\Desktop\izobrazhenie_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06" y="4295182"/>
            <a:ext cx="3459149" cy="2596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онспект НСД «Екскурсія в Горобиновий сквер в м Березники з дітьми старшого  дошкільного віку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7"/>
            <a:ext cx="2797820" cy="2785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065049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 за межі закладу дошкільної освіти проводять з дітьми, починаючи з середньої групи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Екскурсія до бібліотеки вихованців Олександрійського ДНЗ -  ОлександрійськаОлександрійсь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7" y="2251904"/>
            <a:ext cx="4177197" cy="277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Вінниця.info | Мамонт в мультику і експонат: Вінницький краєзнавчий музей  проводить інтерактивні екскурсії для дітей.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7" name="Picture 5" descr="C:\Users\User\Desktop\muzeum_interaktiv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182144" cy="4242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У Волинському краєзнавчому музеї організовують екскурсії-казки - Волинь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05" y="3789039"/>
            <a:ext cx="3552424" cy="300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0878" y="421508"/>
            <a:ext cx="6948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дітей молодшого дошкільного віку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-огляди в межах закладу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0676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подорож — форма спільної партнерської діяльності дорослого з дітьми, що передбачає ознайомлення дошкільників з реальними або віртуальними об’єктами довкілля.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476672"/>
            <a:ext cx="3128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подорож 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191" y="252197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подорож передбачає постановку проблемного питання, отримати відповідь на яке діти можуть лише  на основі зібраної ними інформації.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Віртуальна екскурсія-подорож «Моя мала Батьківщина» | Дошкільний навчальний  заклад (ясла-садок) №9 &amp;quot;Пушкарьонок&amp;quot; комбінованого типу краматорської  міської ра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9943" y="4278784"/>
            <a:ext cx="3780422" cy="2624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User\Desktop\00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5311"/>
            <a:ext cx="3711642" cy="250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32" y="2066425"/>
            <a:ext cx="2586591" cy="3514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2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організації та проведення освітньої подорожі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2060848"/>
            <a:ext cx="52284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 дітьми або вихователем теми та ідеї (проблеми)</a:t>
            </a:r>
          </a:p>
          <a:p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Під­пір разом з дітьми об’єктів дослідження</a:t>
            </a:r>
          </a:p>
          <a:p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послідовності розв’язання завдань</a:t>
            </a:r>
          </a:p>
          <a:p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9159" y="1509754"/>
            <a:ext cx="2275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 етап 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Освітня подорож &amp;quot;Ой, весела в нас зима&amp;quot; - ДНЗ №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5" y="1196752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Освітня подорож &amp;quot;У пошуках осені&amp;quot; | Конспект. Дошкілл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7" y="4293097"/>
            <a:ext cx="3360957" cy="2520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8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організації та проведення освітньої подорожі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64600"/>
            <a:ext cx="73612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маршрутним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листом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6-7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33771" y="1452533"/>
            <a:ext cx="1941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етап</a:t>
            </a:r>
          </a:p>
        </p:txBody>
      </p:sp>
      <p:pic>
        <p:nvPicPr>
          <p:cNvPr id="27650" name="Picture 2" descr="Урок-подорож «У пошуках піратських скарбів». Тема &amp;quot;Порівняння виразів, що  містять таблицю множення числа 2. Задачі на множення.&amp;quot; Конспект уроку +  презентація до уро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97644"/>
            <a:ext cx="3827245" cy="287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510608" cy="220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ser\Desktop\IMG-9fa0460c25bcff6ec10889b72f9a2b7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72" y="3495816"/>
            <a:ext cx="3543424" cy="230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організації та проведення освітньої подорожі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Підсумкова частина має назву «захист»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0519" y="1666945"/>
            <a:ext cx="355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Підсумковий етап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087251"/>
            <a:ext cx="45538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проведення «захисту» може бути різною: </a:t>
            </a:r>
          </a:p>
          <a:p>
            <a:pPr lvl="0"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виставок або колекцій, презентація робіт на «стіні, що говорить».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Виставка осінніх поробок у ДНЗ 7 (яслах-садку) «Осінній дивограй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82" y="2067055"/>
            <a:ext cx="3789328" cy="2841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Виставка поробок з природного матеріалу &amp;quot;Осінь чарівниця&amp;quot;&amp;quot; - Дошкільний  навчальний заклад (ясла-садок) &amp;quot;Струмочок&amp;quot; м.Охти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4" y="4382601"/>
            <a:ext cx="3292624" cy="2469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7526" y="467380"/>
            <a:ext cx="117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sz="2800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206044"/>
            <a:ext cx="752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форма активної взаємодії педагога і дітей, пригодницька командна гра.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116" y="2129374"/>
            <a:ext cx="4978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переміщуючись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реальному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віртуальному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викону­ють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сюжетом.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Виконавши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завдан­ня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підказку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Виконавши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мети.</a:t>
            </a:r>
          </a:p>
        </p:txBody>
      </p:sp>
      <p:sp>
        <p:nvSpPr>
          <p:cNvPr id="7" name="AutoShape 2" descr="Гра-квест “У пошуках скарбів” | ЗДО № 92 &amp;quot;Світлячок&amp;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 descr="C:\Users\User\Desktop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35806"/>
            <a:ext cx="3707479" cy="2780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Дитячі квести для дитячого саду та дому: завдання, сценар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48" y="1925117"/>
            <a:ext cx="3747865" cy="2239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345584"/>
            <a:ext cx="623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FF6600"/>
                </a:solidFill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</a:rPr>
              <a:t>проведення</a:t>
            </a:r>
            <a:r>
              <a:rPr lang="ru-RU" sz="2800" b="1" i="1" dirty="0">
                <a:solidFill>
                  <a:srgbClr val="FF6600"/>
                </a:solidFill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</a:rPr>
              <a:t>квесту</a:t>
            </a:r>
            <a:endParaRPr lang="ru-RU" sz="2800" b="1" i="1" dirty="0">
              <a:solidFill>
                <a:srgbClr val="FF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956852"/>
            <a:ext cx="2434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 етап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451" y="1900802"/>
            <a:ext cx="44853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сюжету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окреслення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добір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узго­дження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0066" y="948911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 етап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44492" y="2060848"/>
            <a:ext cx="3631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тематикою, правилами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ролей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учас­никами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Візит юних туристів з ДНЗ №1 «Веселка» – НПП &amp;quot;Слобожанський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01" y="4135177"/>
            <a:ext cx="3436640" cy="257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вчальна діяльність - dnzlastivk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40" y="4082368"/>
            <a:ext cx="3507051" cy="2630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908" y="1772816"/>
            <a:ext cx="3693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345584"/>
            <a:ext cx="623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FF6600"/>
                </a:solidFill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</a:rPr>
              <a:t>проведення</a:t>
            </a:r>
            <a:r>
              <a:rPr lang="ru-RU" sz="2800" b="1" i="1" dirty="0">
                <a:solidFill>
                  <a:srgbClr val="FF6600"/>
                </a:solidFill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</a:rPr>
              <a:t>квесту</a:t>
            </a:r>
            <a:endParaRPr lang="ru-RU" sz="2800" b="1" i="1" dirty="0">
              <a:solidFill>
                <a:srgbClr val="FF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041567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  етап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0962" y="1927031"/>
            <a:ext cx="2963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Підбиття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підсумків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городження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84364" y="1033533"/>
            <a:ext cx="4308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Підсумковий етап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Миргородська загальноосвітня школа І-ІІІ ступенів №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2700"/>
            <a:ext cx="2592288" cy="369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JOY games - Детский квест в Сосновке на день рожд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56" y="2648291"/>
            <a:ext cx="3873724" cy="2582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Детские квес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65009"/>
            <a:ext cx="3585556" cy="269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6049" y="260648"/>
            <a:ext cx="18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95027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геокешингу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розвиток допитливості та пізнавальної активності дітей, уміння орієнтуватися у просторі, спілкуватися і знаходити в результаті спілкування потрібну інформацію, вирішувати проблему спільно.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074" name="Picture 2" descr="Геокешинг - одна з сучасних технологій дошкільної освіти | Центр розвитку  дитини &amp;quot;Гармонія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4821"/>
            <a:ext cx="3587654" cy="241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вест - игра в детском саду для детей подготовительной группы ко Дню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7" y="950276"/>
            <a:ext cx="3148497" cy="209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Июнь | 2016 | УО и МП Кораблинск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71229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90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387" y="845672"/>
            <a:ext cx="2613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ситуація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792484"/>
            <a:ext cx="2613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кола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211960" y="898241"/>
            <a:ext cx="978408" cy="299966"/>
          </a:xfrm>
          <a:prstGeom prst="rightArrow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5536" y="1628800"/>
            <a:ext cx="3384376" cy="3203485"/>
          </a:xfrm>
          <a:prstGeom prst="ellipse">
            <a:avLst/>
          </a:prstGeom>
          <a:solidFill>
            <a:schemeClr val="bg1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0102" y="2630376"/>
            <a:ext cx="32598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 створення </a:t>
            </a:r>
          </a:p>
          <a:p>
            <a:pPr algn="ctr"/>
            <a:r>
              <a:rPr lang="uk-UA" sz="20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 настрою, </a:t>
            </a:r>
          </a:p>
          <a:p>
            <a:pPr algn="ctr"/>
            <a:r>
              <a:rPr lang="uk-UA" sz="20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 уваги, </a:t>
            </a:r>
          </a:p>
          <a:p>
            <a:pPr algn="ctr"/>
            <a:r>
              <a:rPr lang="uk-UA" sz="20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психологічного комфорту</a:t>
            </a:r>
            <a:r>
              <a:rPr lang="uk-UA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699792" y="3573016"/>
            <a:ext cx="3210736" cy="30594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84984" y="437062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 розширення 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 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 дитини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80384" y="1611042"/>
            <a:ext cx="3210736" cy="3059469"/>
          </a:xfrm>
          <a:prstGeom prst="ellipse">
            <a:avLst/>
          </a:prstGeom>
          <a:solidFill>
            <a:srgbClr val="EF8B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90368" y="2868310"/>
            <a:ext cx="2132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Рефлексійне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коло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68193" y="1343023"/>
            <a:ext cx="4661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у всіх вікових групах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6049" y="260648"/>
            <a:ext cx="18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920" y="1105275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еокешинг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суть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схованок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скарбів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2856" y="438100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створю­ються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100" name="Picture 4" descr="Геокэшинг: квест для путешественников - Новости Петербурга - Общественный  Контро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86" y="1017431"/>
            <a:ext cx="3502482" cy="233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42345"/>
            <a:ext cx="2334459" cy="1823483"/>
          </a:xfrm>
          <a:prstGeom prst="rect">
            <a:avLst/>
          </a:prstGeom>
        </p:spPr>
      </p:pic>
      <p:pic>
        <p:nvPicPr>
          <p:cNvPr id="4104" name="Picture 8" descr="Екологічний геокешинг «Несіть добро... - Дошкілля Сватівщини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528392" cy="2642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3283" y="116632"/>
            <a:ext cx="5575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геокешингу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41047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Попередня робота 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Виготовляється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макет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закладу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ігри-заняття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макетом, картою-схемою,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них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350100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 етап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схованку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d_studio: Цифры с глазами -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80" y="1882755"/>
            <a:ext cx="1464776" cy="15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1.bp.blogspot.com/-SsGxya4yx6g/WrY3I0HK07I/AAAAAAAAOFE/J-_4-aOguNwHw4179uZP4qt0VHovgIBQwCLcBGAs/s1600/%25D1%2586%25D0%25B8%25D1%2584%25D1%2580%25D1%258B%2B1_DoV%2B%25282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1348117" cy="179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9983" y="10527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результатів</a:t>
            </a:r>
            <a:r>
              <a:rPr lang="uk-UA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 представляють результат, узагальнюють отримані знання, оформлюють їх у кінцевий продукт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283" y="116632"/>
            <a:ext cx="5575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геокешингу</a:t>
            </a:r>
            <a:endParaRPr lang="ru-RU" sz="2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63691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 проведення гри</a:t>
            </a:r>
            <a:endParaRPr lang="uk-UA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карту-схему маршруту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предметом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захований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«скарб»,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фотознімки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https://4.bp.blogspot.com/-BSw9chKofFU/WrY3KH2wARI/AAAAAAAAOFU/cN3B9J02bugrM7VEN1KzXTf-vjc0KzX4gCLcBGAs/s1600/%25D1%2586%25D0%25B8%25D1%2584%25D1%2580%25D1%258B%2B1_DoV%2B%25284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53555"/>
            <a:ext cx="1584176" cy="170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4.bp.blogspot.com/-NC6GSgjGE7w/WrY3KhBa4sI/AAAAAAAAOFY/Q7APrvB1Z54fOv46ygxHMCi8meDjJlo_wCLcBGAs/s1600/%25D1%2586%25D0%25B8%25D1%2584%25D1%2580%25D1%258B%2B1_DoV%2B%25285%25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15" y="2492896"/>
            <a:ext cx="1995298" cy="22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7959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5347"/>
          <a:stretch>
            <a:fillRect/>
          </a:stretch>
        </p:blipFill>
        <p:spPr>
          <a:xfrm>
            <a:off x="2195736" y="241580"/>
            <a:ext cx="6874572" cy="66260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03733"/>
            <a:ext cx="5486400" cy="867444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Дитяче </a:t>
            </a:r>
            <a:br>
              <a:rPr lang="uk-UA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експериментування</a:t>
            </a:r>
            <a:br>
              <a:rPr lang="ru-RU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949154"/>
            <a:ext cx="3178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Дитяче експериментування – форма організації активної перетворюючої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дітей.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Мотивом дитячого експериментування є отримання нових знань і відомостей про об’єкт.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504" y="1252356"/>
            <a:ext cx="3673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діяльність дітей (працю в лабораторії)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332656"/>
            <a:ext cx="6313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Експериментальна діяльність в ЗДО: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9816" y="124438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 організована діяльність з дітьми (планові експерименти)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0757" y="2538046"/>
            <a:ext cx="4572001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діяльність із дітьми (спостереження, працю, художню творчість);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6504" y="2256038"/>
            <a:ext cx="4033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 робота з батьками (участь у різних дослідницьких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Експериментування і дослідницька діяльність в дитячому садку (з досвіду  роботи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8" y="3586372"/>
            <a:ext cx="2959985" cy="221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шуково-дослідницька діяльність в дитячому садку.: Конспект показового  заняття &amp;quot;Повітря, вода, ґрунт&amp;quot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2366"/>
            <a:ext cx="3402410" cy="2551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Інноваційні технології - Любавонька ДНЗ №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95" y="3284984"/>
            <a:ext cx="3220129" cy="2415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908720"/>
            <a:ext cx="496855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Ефективним засобом розвитку пізнавальних інтере­сів може стати створення </a:t>
            </a:r>
            <a:r>
              <a:rPr lang="uk-UA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мінімузею</a:t>
            </a: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групі (насіння, хліба, ґудзиків, листівок, ляльки, транспорту тощо). </a:t>
            </a:r>
          </a:p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Будь-який предмет </a:t>
            </a:r>
            <a:r>
              <a:rPr lang="uk-UA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мінімузею</a:t>
            </a: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може підказати тему для цікавої розмови.</a:t>
            </a:r>
            <a:endParaRPr lang="ru-RU" sz="2000" b="1" dirty="0">
              <a:solidFill>
                <a:srgbClr val="00206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5362" name="Picture 2" descr="Міні-музей у дитсадку | ДНЗ №3 &amp;quot;Сонечко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9234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04029" y="260648"/>
            <a:ext cx="2027222" cy="570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spc="20" dirty="0" err="1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Мінімузей</a:t>
            </a:r>
            <a:endParaRPr lang="ru-RU" sz="2800" i="1" dirty="0">
              <a:solidFill>
                <a:srgbClr val="FF66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5366" name="Picture 6" descr="Інноваційні технології - Любавонька ДНЗ №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" y="3521888"/>
            <a:ext cx="3360336" cy="252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Міні-музей у дитсадку | ДНЗ №3 &amp;quot;Сонечко&amp;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3112"/>
            <a:ext cx="2487284" cy="3316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Методичний посібник &amp;quot;Міні-музей у дошкільному закладі&amp;quot; | . Дошкіл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88" y="4092316"/>
            <a:ext cx="3857169" cy="287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276994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5400" indent="190500" algn="ctr">
              <a:spcAft>
                <a:spcPts val="0"/>
              </a:spcAft>
            </a:pP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Вільні матеріали — різноманітні до­ступні дрібнички, невеликі однорідні предмети, наявні в довкіллі у </a:t>
            </a:r>
            <a:r>
              <a:rPr lang="uk-UA" b="1" spc="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ве­</a:t>
            </a: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ликій кількості; природні й побутові матеріали, які можна використову­вати в різні способи.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76672"/>
            <a:ext cx="5222007" cy="570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25400" indent="190500"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Ігри </a:t>
            </a:r>
            <a:r>
              <a:rPr lang="uk-UA" sz="2800" i="1" spc="3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вільними матеріалами</a:t>
            </a:r>
            <a:endParaRPr lang="ru-RU" sz="2800" i="1" dirty="0">
              <a:solidFill>
                <a:srgbClr val="FF66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99456"/>
            <a:ext cx="4572000" cy="13410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400" indent="190500" algn="ctr">
              <a:lnSpc>
                <a:spcPct val="115000"/>
              </a:lnSpc>
              <a:spcAft>
                <a:spcPts val="0"/>
              </a:spcAft>
            </a:pPr>
            <a:r>
              <a:rPr lang="uk-UA" b="1" i="1" u="sng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Переваги вільних матеріалів</a:t>
            </a: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привабливість, відкритість, мобіль­ність, економічна й екологічна доцільність. </a:t>
            </a:r>
          </a:p>
        </p:txBody>
      </p:sp>
      <p:pic>
        <p:nvPicPr>
          <p:cNvPr id="16390" name="Picture 6" descr="Дидактичні ігри та вправи дітей старшого дошкільного віку з природним  матеріалом «Кольорові камінчики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71239"/>
            <a:ext cx="2736304" cy="2051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20 занять восени з дітьм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6251"/>
            <a:ext cx="2860576" cy="214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Дидактичні ігри з природним матеріалом для дітей дошкільного віку |  Конспект. Дошкіл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901994" cy="1625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935" y="4504720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400" indent="190500" algn="ctr">
              <a:lnSpc>
                <a:spcPct val="115000"/>
              </a:lnSpc>
              <a:spcAft>
                <a:spcPts val="0"/>
              </a:spcAft>
            </a:pPr>
            <a:r>
              <a:rPr lang="uk-UA" b="1" i="1" u="sng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Розвивальні можливості: </a:t>
            </a:r>
          </a:p>
          <a:p>
            <a:pPr marL="12700" marR="25400" indent="190500" algn="ctr">
              <a:lnSpc>
                <a:spcPct val="115000"/>
              </a:lnSpc>
              <a:spcAft>
                <a:spcPts val="0"/>
              </a:spcAft>
            </a:pP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умов для активного навчання; розвиток творчого мислення; фізичний соціально-емоційний та інтелектуальний розвиток.</a:t>
            </a:r>
            <a:endParaRPr lang="ru-RU" sz="1600" b="1" dirty="0">
              <a:solidFill>
                <a:srgbClr val="00206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06045"/>
            <a:ext cx="69127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Гра-стратегія передбачає не тільки усвідомлення ігрового задуму, сюжетної лінії, а й уміння планувати свої дії, бачити кінцевий результат, дотримувати­ся плану і злагодженої роботи в команді.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925912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основу гри – стратегії покладено інтри­гу, реальну проблему, конкретну мету, для реалізації якої необхідно об’єднати зусилля. </a:t>
            </a:r>
          </a:p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 не лімітована в часі.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04664"/>
            <a:ext cx="2755241" cy="570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Гра-стратегія</a:t>
            </a:r>
            <a:endParaRPr lang="ru-RU" sz="2800" i="1" dirty="0">
              <a:solidFill>
                <a:srgbClr val="FF66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7412" name="Picture 4" descr="Пізнаємо світ | ЗДО №44 &amp;quot;Попелюшка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3486979" cy="267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Методичний захід - ДНЗ №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03" y="4643470"/>
            <a:ext cx="3838093" cy="215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84404"/>
            <a:ext cx="7632848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Дозвілля — сукупність видів діяльності, що організова­ні дорослим для задоволення фізичних, інтелектуальних, соціальних і культурних потреб дітей.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7413" y="188640"/>
            <a:ext cx="178260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endParaRPr lang="ru-RU" sz="2800" i="1" dirty="0">
              <a:solidFill>
                <a:srgbClr val="FF66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23316"/>
            <a:ext cx="457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12700" indent="177800" algn="ctr">
              <a:lnSpc>
                <a:spcPct val="115000"/>
              </a:lnSpc>
              <a:spcAft>
                <a:spcPts val="0"/>
              </a:spcAft>
            </a:pPr>
            <a:r>
              <a:rPr lang="uk-UA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Спортивні (ігри, естафети, свя­та, розваги); інтелектуальні (вікторини, турніри, лото, кросворди, ре­буси, шаради); музичні та літературні (музичний калейдоскоп, вечори загадок, зустрічі з цікавими людьми).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Дошкільний навчальний заклад №1 &amp;quot;Золота рибка&amp;quot; м.Южне Одеської області -  Нов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96" y="2023316"/>
            <a:ext cx="3631371" cy="2422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музично-спортивне дозвілля 2019 - Сайт dnz189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209925" cy="2409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На Волині у дитячому садку влаштували свято осені - Волинь On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09" y="4788991"/>
            <a:ext cx="3069746" cy="206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Різдвяні свята ДНЗ №34 » Управління освіти Чернігівської міської ради - м.  Чернігі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2415846" cy="1811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88640"/>
            <a:ext cx="3848233" cy="547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47700" algn="ctr">
              <a:lnSpc>
                <a:spcPct val="115000"/>
              </a:lnSpc>
              <a:spcAft>
                <a:spcPts val="1135"/>
              </a:spcAft>
            </a:pPr>
            <a:r>
              <a:rPr lang="ru-RU" sz="2800" b="1" i="1" spc="15" dirty="0" err="1">
                <a:solidFill>
                  <a:srgbClr val="FF6600"/>
                </a:solidFill>
                <a:latin typeface="Times New Roman" panose="02020603050405020304" pitchFamily="18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Творча</a:t>
            </a:r>
            <a:r>
              <a:rPr lang="ru-RU" sz="2800" b="1" i="1" spc="15" dirty="0">
                <a:solidFill>
                  <a:srgbClr val="FF6600"/>
                </a:solidFill>
                <a:latin typeface="Times New Roman" panose="02020603050405020304" pitchFamily="18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 </a:t>
            </a:r>
            <a:r>
              <a:rPr lang="ru-RU" sz="2800" b="1" i="1" spc="15" dirty="0" err="1">
                <a:solidFill>
                  <a:srgbClr val="FF6600"/>
                </a:solidFill>
                <a:latin typeface="Times New Roman" panose="02020603050405020304" pitchFamily="18" charset="0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майстерня</a:t>
            </a:r>
            <a:endParaRPr lang="ru-RU" sz="2800" i="1" spc="15" dirty="0">
              <a:solidFill>
                <a:srgbClr val="FF6600"/>
              </a:solidFill>
              <a:effectLst/>
              <a:latin typeface="Franklin Gothic Medium" panose="020B0603020102020204" pitchFamily="34" charset="0"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8"/>
            <a:ext cx="791611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indent="647700" algn="just">
              <a:lnSpc>
                <a:spcPct val="115000"/>
              </a:lnSpc>
              <a:spcBef>
                <a:spcPts val="6000"/>
              </a:spcBef>
              <a:spcAft>
                <a:spcPts val="0"/>
              </a:spcAft>
            </a:pPr>
            <a:r>
              <a:rPr lang="uk-UA" sz="2000" b="1" spc="25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Творча майстерня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—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сучасна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форма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освітньої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модель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взаємодії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дитини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з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навколишнім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середовищем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шлях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набуття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соціального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досві­ду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через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творчу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діяльність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.</a:t>
            </a:r>
            <a:endParaRPr lang="ru-RU" sz="2000" b="1" spc="30" dirty="0">
              <a:solidFill>
                <a:srgbClr val="00206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250811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marR="12700" indent="190500" algn="just">
              <a:lnSpc>
                <a:spcPct val="115000"/>
              </a:lnSpc>
              <a:spcBef>
                <a:spcPts val="6000"/>
              </a:spcBef>
              <a:spcAft>
                <a:spcPts val="0"/>
              </a:spcAft>
            </a:pPr>
            <a:r>
              <a:rPr lang="ru-RU" sz="2000" b="1" i="1" u="sng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Мета </a:t>
            </a:r>
            <a:r>
              <a:rPr lang="ru-RU" sz="2000" b="1" i="1" u="sng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роботи</a:t>
            </a:r>
            <a:r>
              <a:rPr lang="ru-RU" sz="2000" b="1" i="1" u="sng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у </a:t>
            </a:r>
            <a:r>
              <a:rPr lang="ru-RU" sz="2000" b="1" i="1" u="sng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творчій</a:t>
            </a:r>
            <a:r>
              <a:rPr lang="ru-RU" sz="2000" b="1" i="1" u="sng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i="1" u="sng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майстерні</a:t>
            </a:r>
            <a:r>
              <a:rPr lang="ru-RU" sz="2000" b="1" i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:</a:t>
            </a:r>
            <a:endParaRPr lang="ru-RU" sz="2000" b="1" i="1" spc="30" dirty="0">
              <a:solidFill>
                <a:srgbClr val="FF660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967" y="3071959"/>
            <a:ext cx="29536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збереження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розвиток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ди­тини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творчого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начала,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0612" y="4590593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умов для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вияву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її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здібностей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нахи­лів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3001899"/>
            <a:ext cx="3583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надання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допомоги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в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реалізації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можливостей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бажань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57792" y="4457308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сприяння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розвитку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самостійності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творчої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ініціативи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4698056" y="315959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546828" y="4603554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551728" y="3181545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лыбающееся лицо 11"/>
          <p:cNvSpPr/>
          <p:nvPr/>
        </p:nvSpPr>
        <p:spPr>
          <a:xfrm>
            <a:off x="4644008" y="4593178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1572" y="373903"/>
            <a:ext cx="3065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ситуація</a:t>
            </a:r>
            <a:endParaRPr lang="ru-RU" sz="28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362" y="897123"/>
            <a:ext cx="8120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Планується організовується з метою вирішення певних освітніх завдань: систематизація, поглиблення, узагальнення особисто­го досвіду дітей.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User\Desktop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44" y="1940110"/>
            <a:ext cx="4719419" cy="353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5" y="3429000"/>
            <a:ext cx="4303974" cy="3227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4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91196"/>
            <a:ext cx="848624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indent="622300" algn="ctr">
              <a:lnSpc>
                <a:spcPct val="115000"/>
              </a:lnSpc>
              <a:spcBef>
                <a:spcPts val="6000"/>
              </a:spcBef>
              <a:spcAft>
                <a:spcPts val="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Це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форма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організації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мистецької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що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передбачає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слухання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обговорення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інсценізацію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літературних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музичних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спів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дорослих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зустрічі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з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письменниками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видавцями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композиторами,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співаками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художниками,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акторами</a:t>
            </a:r>
            <a:endParaRPr lang="ru-RU" sz="2000" b="1" spc="30" dirty="0">
              <a:solidFill>
                <a:srgbClr val="00206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85901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spc="25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Музично-театральна та літературна вітальня</a:t>
            </a:r>
            <a:r>
              <a:rPr lang="ru-RU" sz="28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45" y="3613150"/>
            <a:ext cx="246790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dnz3.edu.vn.ua/wp-content/uploads/2021/01/dsc_8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13" y="2884096"/>
            <a:ext cx="3745651" cy="252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Вшанування пам&amp;#39;яті Т.Г. Шевче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401506" cy="2265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6629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Це особлива,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емоційно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зорієнтована форма спілкування на основі мистецької діяльності.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8680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Мистецькі (арт),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ctr"/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або художньо-педагогічні  спілкування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ctr"/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(мистецькі заняття)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Конспект заняття з малювання «Соняшник»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5" y="3573016"/>
            <a:ext cx="3333031" cy="187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миста для ляльки Каті - Комунальний заклад &amp;quot;Дошкільний навчальний заклад  (ясла-садок) № 354 комбінованого типу Харківської міської ради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34" y="1987339"/>
            <a:ext cx="31432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нспект заняття з малювання у старшій груп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28709"/>
            <a:ext cx="3508648" cy="263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44864"/>
            <a:ext cx="78843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ctr">
              <a:lnSpc>
                <a:spcPct val="115000"/>
              </a:lnSpc>
              <a:spcBef>
                <a:spcPts val="6000"/>
              </a:spcBef>
              <a:spcAft>
                <a:spcPts val="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Домінування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вільного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малювання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, пластичного, конструктивного,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музичного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, театрального,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літературного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образотворення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2185756"/>
            <a:ext cx="4572000" cy="1125757"/>
          </a:xfrm>
          <a:prstGeom prst="rect">
            <a:avLst/>
          </a:prstGeom>
        </p:spPr>
        <p:txBody>
          <a:bodyPr>
            <a:spAutoFit/>
          </a:bodyPr>
          <a:lstStyle/>
          <a:p>
            <a:pPr marR="12700" algn="ctr">
              <a:lnSpc>
                <a:spcPct val="115000"/>
              </a:lnSpc>
              <a:spcBef>
                <a:spcPts val="6000"/>
              </a:spcBef>
              <a:spcAft>
                <a:spcPts val="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вибраних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000" b="1" spc="30" dirty="0">
              <a:solidFill>
                <a:srgbClr val="002060"/>
              </a:solidFill>
              <a:latin typeface="Times New Roman" panose="02020603050405020304" pitchFamily="18" charset="0"/>
              <a:ea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3784" y="3914996"/>
            <a:ext cx="3978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Уникання готових конспектів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Новини - Голосіївська районна в м.Києві державна адміністра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4" y="3638562"/>
            <a:ext cx="4762500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НСУЛЬТАЦІЯ для батьків дошкільнят: &amp;quot;Значення образотворчої діяльності для  розвитку дітей раннього віку&amp;quot; | Інші методичні матеріали. Виховна робо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90600"/>
            <a:ext cx="3315419" cy="242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nz3.edu.vn.ua/wp-content/uploads/2021/01/dsc_8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1414810"/>
            <a:ext cx="3392417" cy="2284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0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1543" y="1264632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Визначення теми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035" y="256309"/>
            <a:ext cx="5741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мистецьких спілкувань</a:t>
            </a:r>
            <a:r>
              <a:rPr lang="uk-UA" sz="2800" b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6653" y="2049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6653" y="27307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Мотивація дітей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1543" y="35074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Рефлексійні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тематичні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полілоги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6653" y="41443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 й прийоми роботи </a:t>
            </a:r>
          </a:p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 зерном образу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452876" y="113833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487183" y="1908808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452876" y="2657056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452876" y="4134664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лыбающееся лицо 11"/>
          <p:cNvSpPr/>
          <p:nvPr/>
        </p:nvSpPr>
        <p:spPr>
          <a:xfrm>
            <a:off x="440548" y="3364189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Музичне заняття ДНЗ № 4 Сонечко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78" y="2613252"/>
            <a:ext cx="3594615" cy="269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nz3.edu.vn.ua/wp-content/uploads/2021/01/dsc_8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35" y="4432473"/>
            <a:ext cx="3398035" cy="2288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Яскравий і колоритний День рідної мови у ніжинському дитсадк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04" y="1056397"/>
            <a:ext cx="2668956" cy="2226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425374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Конкретизація створення умов для вибору дітьми інструментів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образотворення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97086"/>
            <a:ext cx="5741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мистецьких спілкувань</a:t>
            </a:r>
            <a:r>
              <a:rPr lang="uk-UA" sz="2800" b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5" name="Улыбающееся лицо 4"/>
          <p:cNvSpPr/>
          <p:nvPr/>
        </p:nvSpPr>
        <p:spPr>
          <a:xfrm>
            <a:off x="539552" y="1484784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70552" y="2486734"/>
            <a:ext cx="6657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Прийоми стимулювання дітей </a:t>
            </a:r>
          </a:p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створення образу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42" y="32739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Формат презентації дитячих робіт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42" y="3876156"/>
            <a:ext cx="6239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зорієнтовані прийоми</a:t>
            </a:r>
          </a:p>
          <a:p>
            <a:pPr lvl="0" algn="just"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закріплення вражень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539552" y="2310454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539552" y="3876156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539552" y="305373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Музичне заняття для дітей молодшої групи з використанням елементів методики  К.Орфа «Зустріч з Лисичкою» | Конспект. Муз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3" y="1783115"/>
            <a:ext cx="3707381" cy="2780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12" y="4618289"/>
            <a:ext cx="2818421" cy="213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Конспект заняття з малювання з використанням нетрадиційної техні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75" y="4459669"/>
            <a:ext cx="3441709" cy="2291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Кластер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 це інтелектуальна карта, на якій визначені опорні фрагменти, складники мистецького спілкування.</a:t>
            </a:r>
            <a:endParaRPr lang="ru-RU" sz="2000" b="1" dirty="0">
              <a:solidFill>
                <a:srgbClr val="00206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23867" y="3127982"/>
            <a:ext cx="2030524" cy="914400"/>
          </a:xfrm>
          <a:prstGeom prst="ellipse">
            <a:avLst/>
          </a:prstGeom>
          <a:solidFill>
            <a:schemeClr val="accent3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907704" y="1710818"/>
            <a:ext cx="2030524" cy="914400"/>
          </a:xfrm>
          <a:prstGeom prst="ellipse">
            <a:avLst/>
          </a:prstGeom>
          <a:solidFill>
            <a:srgbClr val="FF66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ЧУЮ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4048" y="1620819"/>
            <a:ext cx="2030524" cy="914400"/>
          </a:xfrm>
          <a:prstGeom prst="ellipse">
            <a:avLst/>
          </a:prstGeom>
          <a:solidFill>
            <a:srgbClr val="FF66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37086" y="3498787"/>
            <a:ext cx="2304256" cy="984343"/>
          </a:xfrm>
          <a:prstGeom prst="ellipse">
            <a:avLst/>
          </a:prstGeom>
          <a:solidFill>
            <a:srgbClr val="FF66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ВІДЧУВАЮ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83568" y="3326716"/>
            <a:ext cx="2030524" cy="914400"/>
          </a:xfrm>
          <a:prstGeom prst="ellipse">
            <a:avLst/>
          </a:prstGeom>
          <a:solidFill>
            <a:srgbClr val="FF66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23867" y="4869160"/>
            <a:ext cx="2088232" cy="936104"/>
          </a:xfrm>
          <a:prstGeom prst="ellipse">
            <a:avLst/>
          </a:prstGeom>
          <a:solidFill>
            <a:srgbClr val="FF66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98724"/>
            <a:ext cx="1997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Теоретичні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76672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Мистецькі (арт) або художньо-педагогічні спілкування: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1412676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Практичні</a:t>
            </a:r>
            <a:r>
              <a:rPr lang="uk-UA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148901"/>
            <a:ext cx="149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Комплексні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7397" y="3212976"/>
            <a:ext cx="1540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Інтегровані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pic>
        <p:nvPicPr>
          <p:cNvPr id="3074" name="Picture 2" descr="Навчання дітей дошкільного віку грі на дитячих музичних інструмент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5" y="4153563"/>
            <a:ext cx="3229174" cy="242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нижковий куточок в груп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44" y="1898834"/>
            <a:ext cx="3007792" cy="2254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Чарівні пальчики: Батькам про малювання: не бійтеся експериментувати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41" y="3861048"/>
            <a:ext cx="4437189" cy="2773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7005" y="404664"/>
            <a:ext cx="585500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38100" indent="190500" algn="ctr">
              <a:lnSpc>
                <a:spcPct val="115000"/>
              </a:lnSpc>
              <a:spcBef>
                <a:spcPts val="6000"/>
              </a:spcBef>
              <a:spcAft>
                <a:spcPts val="3900"/>
              </a:spcAft>
            </a:pP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Самостійна художня діяльність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12441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Зазвичай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відбувається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у другу половину дня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252" y="1456863"/>
            <a:ext cx="3728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38100" indent="190500" algn="ctr">
              <a:spcAft>
                <a:spcPts val="3900"/>
              </a:spcAft>
            </a:pPr>
            <a:r>
              <a:rPr lang="uk-UA"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Ініціюєтьс</a:t>
            </a:r>
            <a:r>
              <a:rPr lang="uk-UA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я</a:t>
            </a:r>
            <a:r>
              <a:rPr lang="uk-UA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самою дитиною</a:t>
            </a:r>
          </a:p>
        </p:txBody>
      </p:sp>
      <p:pic>
        <p:nvPicPr>
          <p:cNvPr id="2054" name="Picture 6" descr="Розвиток творчих здібностей дітей дошкільного віку в зображувальній  діяльності | Інші методичні матеріали. Педагогі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2905872"/>
            <a:ext cx="3456384" cy="259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іти малюють для наших захисникі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9" y="2564904"/>
            <a:ext cx="3516681" cy="2353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Під час малювання дитина і грається і вчиться одночасно | Блоги БДМ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82564"/>
            <a:ext cx="3210319" cy="228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2244" y="38610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>
              <a:spcAft>
                <a:spcPts val="390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Діяльність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якій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uk-UA" sz="20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дитина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може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проявити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свободу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вибору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а не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перетворення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 СХД 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додаток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до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заняття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з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образотворення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8845" y="301287"/>
            <a:ext cx="4726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38100" indent="190500" algn="ctr">
              <a:spcAft>
                <a:spcPts val="3900"/>
              </a:spcAft>
            </a:pPr>
            <a:r>
              <a:rPr lang="ru-RU" sz="2800" b="1" i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lang="ru-RU" sz="2800" b="1" i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мови</a:t>
            </a:r>
            <a:r>
              <a:rPr lang="ru-RU" sz="2800" b="1" i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800" b="1" i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ефективності</a:t>
            </a:r>
            <a:r>
              <a:rPr lang="ru-RU" sz="2800" b="1" i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СХД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9743" y="964735"/>
            <a:ext cx="7783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>
              <a:spcAft>
                <a:spcPts val="3900"/>
              </a:spcAft>
            </a:pP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Максимально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можливе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предметно-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просторове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забезпечення</a:t>
            </a:r>
            <a:endParaRPr lang="ru-RU" sz="2000" b="1" spc="30" dirty="0">
              <a:solidFill>
                <a:srgbClr val="002060"/>
              </a:solidFill>
              <a:latin typeface="Times New Roman" panose="020206030504050203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4348" y="1641943"/>
            <a:ext cx="7369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Широкий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вибір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можливостей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для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втілення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дитячого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задуму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6946" y="2378923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Т</a:t>
            </a:r>
            <a:r>
              <a:rPr lang="uk-UA" sz="2000" b="1" spc="20" dirty="0" err="1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ема</a:t>
            </a:r>
            <a:r>
              <a:rPr lang="uk-UA" sz="20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навколо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якої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будуть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розгортатися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9743" y="2977065"/>
            <a:ext cx="7572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Участь педагога 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перебігу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uk-UA" sz="20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дитя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чої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а не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конкретні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кроки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2244" y="4734505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>
              <a:spcAft>
                <a:spcPts val="390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Орієнтовні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центри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за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інтересами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й </a:t>
            </a:r>
            <a:r>
              <a:rPr lang="uk-UA" sz="20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потреба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ми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вихованців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(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художньо-мовленнєвий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музично-хореографічний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uk-UA" sz="2000" b="1" spc="20" dirty="0" err="1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ху­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дожньо-ігровий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театралізований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конструкційний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).</a:t>
            </a:r>
            <a:endParaRPr lang="ru-RU" sz="2000" b="1" spc="30" dirty="0">
              <a:solidFill>
                <a:srgbClr val="00206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12" name="Улыбающееся лицо 11"/>
          <p:cNvSpPr/>
          <p:nvPr/>
        </p:nvSpPr>
        <p:spPr>
          <a:xfrm>
            <a:off x="297786" y="887610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297786" y="3906837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>
            <a:off x="297786" y="2339550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302586" y="164194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302586" y="3112471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>
            <a:off x="318432" y="4965156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EF8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196" y="849297"/>
            <a:ext cx="86579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 indent="190500" algn="ctr">
              <a:lnSpc>
                <a:spcPct val="115000"/>
              </a:lnSpc>
              <a:spcBef>
                <a:spcPts val="6000"/>
              </a:spcBef>
              <a:spcAft>
                <a:spcPts val="3900"/>
              </a:spcAft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Це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цілеспрямований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uk-UA" sz="20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про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цес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формування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у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трудових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навичок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вмінь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знань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про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профе­сії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й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почуття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поваги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до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дорослих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. </a:t>
            </a:r>
            <a:endParaRPr lang="ru-RU" sz="2000" b="1" spc="30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332656"/>
            <a:ext cx="3563220" cy="55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38100" indent="190500" algn="ctr">
              <a:lnSpc>
                <a:spcPct val="115000"/>
              </a:lnSpc>
              <a:spcBef>
                <a:spcPts val="6000"/>
              </a:spcBef>
              <a:spcAft>
                <a:spcPts val="3900"/>
              </a:spcAft>
            </a:pPr>
            <a:r>
              <a:rPr lang="uk-UA" sz="2800" b="1" i="1" spc="20" dirty="0">
                <a:solidFill>
                  <a:srgbClr val="FF6600"/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Трудова діяльність</a:t>
            </a:r>
            <a:endParaRPr lang="ru-RU" sz="2800" i="1" spc="30" dirty="0">
              <a:solidFill>
                <a:srgbClr val="FF660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280526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 indent="190500" algn="ctr"/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Ознайомлення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із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працею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дорослих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8177" y="3296189"/>
            <a:ext cx="69127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Види</a:t>
            </a:r>
            <a:r>
              <a:rPr lang="ru-RU" sz="20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дитячої</a:t>
            </a:r>
            <a:r>
              <a:rPr lang="ru-RU" sz="20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праці</a:t>
            </a:r>
            <a:r>
              <a:rPr lang="ru-RU" sz="20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:</a:t>
            </a:r>
          </a:p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самообслуговування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</a:p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господарсько-побутова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</a:t>
            </a:r>
          </a:p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в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природі</a:t>
            </a:r>
            <a:endParaRPr lang="ru-RU" sz="2000" b="1" spc="30" dirty="0">
              <a:solidFill>
                <a:srgbClr val="00206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420888"/>
            <a:ext cx="3222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Організація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спільної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трудової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діяльності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дітей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і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дорослих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339752" y="1862365"/>
            <a:ext cx="1872208" cy="360040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397590" y="1862365"/>
            <a:ext cx="1989903" cy="398546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15616" y="5147954"/>
            <a:ext cx="65882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Форми</a:t>
            </a:r>
            <a:r>
              <a:rPr lang="ru-RU" sz="20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організації</a:t>
            </a:r>
            <a:r>
              <a:rPr lang="ru-RU" sz="2000" b="1" spc="30" dirty="0">
                <a:solidFill>
                  <a:srgbClr val="FF660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:</a:t>
            </a:r>
          </a:p>
          <a:p>
            <a:pPr marL="12700" marR="38100" indent="190500" algn="ctr">
              <a:lnSpc>
                <a:spcPct val="115000"/>
              </a:lnSpc>
            </a:pP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чергування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трудові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доручення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колективна</a:t>
            </a:r>
            <a:r>
              <a:rPr lang="ru-RU" sz="2000" b="1" spc="30" dirty="0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ru-RU" sz="2000" b="1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праця</a:t>
            </a:r>
            <a:endParaRPr lang="ru-RU" sz="2000" b="1" spc="30" dirty="0">
              <a:solidFill>
                <a:srgbClr val="002060"/>
              </a:solidFill>
              <a:latin typeface="Bookman Old Style" panose="02050604050505020204" pitchFamily="18" charset="0"/>
              <a:ea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1026" name="Picture 2" descr="C:\Users\User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8" y="3436551"/>
            <a:ext cx="2520280" cy="189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98666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93" y="3573016"/>
            <a:ext cx="2584628" cy="174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1572" y="373903"/>
            <a:ext cx="3065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ситуація</a:t>
            </a:r>
            <a:endParaRPr lang="ru-RU" sz="28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375" y="978381"/>
            <a:ext cx="2799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 освітньої ситуації -  створення разом з дітьми певного освітнього продукту/результату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3097" y="35162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Нематеріальні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(нові знання, ідеї, переживання)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4215" y="2632536"/>
            <a:ext cx="30958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Матеріальні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(малюнок, виріб, колаж)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лыбающееся лицо 10"/>
          <p:cNvSpPr/>
          <p:nvPr/>
        </p:nvSpPr>
        <p:spPr>
          <a:xfrm>
            <a:off x="796494" y="2891133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>
            <a:off x="795288" y="3643828"/>
            <a:ext cx="554360" cy="554360"/>
          </a:xfrm>
          <a:prstGeom prst="smileyFace">
            <a:avLst>
              <a:gd name="adj" fmla="val 4653"/>
            </a:avLst>
          </a:prstGeom>
          <a:solidFill>
            <a:srgbClr val="0070C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Вихователям дитячих садків підвищать зарплати: коли і на скільки вони  зростуть | Волинь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64" y="2398435"/>
            <a:ext cx="3449063" cy="2387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Міський голова розповів як працюватимуть влітку дитсадки Рівного. Місто -  Новини Рівного та області — Рівне Вечірнє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2" descr="Педагогічний колектив - Дошкільний навчальний заклад №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97" y="4090751"/>
            <a:ext cx="3359999" cy="251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User\Desktop\miskiy-holova-rozpoviv-yak-ditsadki-rivnoho-pratsy_20210614_101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0" y="4305625"/>
            <a:ext cx="3403167" cy="255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0062" y="978381"/>
            <a:ext cx="3883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Призначення освітніх си­туацій: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систематизація, поглиблення, узагальнення особисто­го досвіду дітей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0" grpId="0"/>
      <p:bldP spid="11" grpId="0" animBg="1"/>
      <p:bldP spid="14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41277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9280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</a:rPr>
              <a:t>1. Освітня програма для дітей від 2 до 7 років «Дитина», ст. 356-363,  рекомендовано Міністерством освіти і науки України (лист МОН України № 1/11-4960 від 23.07.2020 р.)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332656"/>
            <a:ext cx="393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Використані джерела:</a:t>
            </a:r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ea typeface="Constantia" panose="02030602050306030303" pitchFamily="18" charset="0"/>
              </a:rPr>
              <a:t> </a:t>
            </a:r>
            <a:endParaRPr lang="ru-RU" sz="2800" i="1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780928"/>
            <a:ext cx="7570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9280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</a:rPr>
              <a:t>2. Методичні рекомендації до освітньої програми для дітей від 2 до 7 років «Дитина», ст. 36-53,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698366" y="1708452"/>
            <a:ext cx="3108974" cy="1207509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6600"/>
                </a:solidFill>
              </a:rPr>
              <a:t>ДЯКУЮ ЗА УВАГУ!</a:t>
            </a:r>
            <a:endParaRPr lang="ru-RU" dirty="0">
              <a:solidFill>
                <a:srgbClr val="FF6600"/>
              </a:solidFill>
            </a:endParaRPr>
          </a:p>
        </p:txBody>
      </p:sp>
      <p:pic>
        <p:nvPicPr>
          <p:cNvPr id="14338" name="Picture 2" descr="Дитячий садочок №270 — Психічний розвиток дитини раннього та дошкільного  ві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5884912" cy="29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5322" y="19986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створює освітні ситуації, що спонукають дітей: </a:t>
            </a:r>
          </a:p>
        </p:txBody>
      </p:sp>
      <p:pic>
        <p:nvPicPr>
          <p:cNvPr id="7170" name="Picture 2" descr="Сенсорні подорожі найменших малюків «Джерела» | Департамент освіти і науки  Запорізької О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83" y="3861048"/>
            <a:ext cx="4053375" cy="2700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Навчання для майбутнього: Конспект комбінованого заняття з розвитку  мовлення та сенсорики в групі раннього віку ДН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6" y="2893169"/>
            <a:ext cx="3993206" cy="271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0522" y="1110288"/>
            <a:ext cx="446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-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 свої знання і вміння,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14719" y="1628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-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шукати нові шляхи вирішення проблеми,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9573" y="2481340"/>
            <a:ext cx="5073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-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 емоційну чуйність і творчість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53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1835022"/>
            <a:ext cx="5112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Розвиваючі освітні ситуації з гуманістичним змістом:</a:t>
            </a:r>
          </a:p>
          <a:p>
            <a:pPr marL="285750" indent="-285750">
              <a:buFontTx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«Знайдемо друзів цуценятку», </a:t>
            </a:r>
          </a:p>
          <a:p>
            <a:pPr marL="285750" indent="-285750">
              <a:buFontTx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«Зайченятко захворіло», </a:t>
            </a:r>
          </a:p>
          <a:p>
            <a:pPr marL="285750" indent="-285750">
              <a:buFontTx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«Допоможемо ляльці 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одягнутися</a:t>
            </a: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 прогулянку»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3" y="761547"/>
            <a:ext cx="4200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ситуація упродовж дня триває до 10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освітніх ситуацій зале­жить від потреби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4373" y="270089"/>
            <a:ext cx="4075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 рік життя</a:t>
            </a:r>
            <a:r>
              <a:rPr lang="uk-UA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36652" y="4977211"/>
            <a:ext cx="56660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Вирішуються   завдання соціально-особистісного розвитку дітей:</a:t>
            </a:r>
          </a:p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формування вміння дружити, </a:t>
            </a:r>
          </a:p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допомагати іншому;</a:t>
            </a:r>
          </a:p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розвиток культурно-гігієнічних навичок.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Сюжетно-ролевая игра в первой младшей группе. Тема: «Кукла Катя у нас в  гостях». | План-конспект занятия (младшая группа) на тему: |  Образовательная социальная с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Сюжетно-ролевая игра в первой младшей группе. Тема: «Кукла Катя у нас в  гостях». | План-конспект занятия (младшая группа) на тему: |  Образовательная социальная сеть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 descr="C:\Users\User\Desktop\img_0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077783"/>
            <a:ext cx="3374192" cy="253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Навчання для майбутнього: Організація сюжетних ігор у ранньому віц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49" y="2344469"/>
            <a:ext cx="4272475" cy="240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362711" y="807532"/>
            <a:ext cx="5212080" cy="184865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постановки 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7588" y="4170003"/>
            <a:ext cx="3807779" cy="138615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Висунення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 descr="C:\Users\User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7588" y="2420888"/>
            <a:ext cx="3650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зацікавлює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ситу­ацією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8096" y="1460895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3.Вибір та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603448"/>
            <a:ext cx="7651643" cy="184865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постановки та вирішення </a:t>
            </a:r>
            <a:r>
              <a:rPr lang="ru-RU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7" y="1425810"/>
            <a:ext cx="3250473" cy="2437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Як проходить звичайний день дитини в Устилузькому дитсадку, батьки знають  із фейсбуку | БУГ - bug.org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7" y="4149080"/>
            <a:ext cx="4474313" cy="2516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5373" y="2692251"/>
            <a:ext cx="40230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4.Створення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ліплення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4941168"/>
            <a:ext cx="3825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5.Підбиття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8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1022</TotalTime>
  <Words>2166</Words>
  <Application>Microsoft Office PowerPoint</Application>
  <PresentationFormat>Экран (4:3)</PresentationFormat>
  <Paragraphs>299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Bookman Old Style</vt:lpstr>
      <vt:lpstr>Courier New</vt:lpstr>
      <vt:lpstr>Franklin Gothic Book</vt:lpstr>
      <vt:lpstr>Franklin Gothic Medium</vt:lpstr>
      <vt:lpstr>Times New Roman</vt:lpstr>
      <vt:lpstr>Wingdings</vt:lpstr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постановки  та вирішення  освітніх ситуацій</vt:lpstr>
      <vt:lpstr>Алгоритм постановки та вирішення освітніх ситуацій</vt:lpstr>
      <vt:lpstr>Проєктна      діяльність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ПРОГУЛЯНКА</vt:lpstr>
      <vt:lpstr>Презентация PowerPoint</vt:lpstr>
      <vt:lpstr>ЕкСКУРСІЯ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Дитяче  експериментування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Валентина Гуменчук</cp:lastModifiedBy>
  <cp:revision>99</cp:revision>
  <dcterms:created xsi:type="dcterms:W3CDTF">2021-11-02T12:06:25Z</dcterms:created>
  <dcterms:modified xsi:type="dcterms:W3CDTF">2021-11-19T08:40:03Z</dcterms:modified>
</cp:coreProperties>
</file>